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6678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81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10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516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19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67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38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85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02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4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61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6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66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30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145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762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2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3AE6CB8-CF2C-44F1-B31B-171D0205B476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261078A-44F8-4ACE-B3E6-986DD2F7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9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Exponential Decay and Growth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97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Do now</a:t>
            </a:r>
            <a:br>
              <a:rPr lang="en-US" dirty="0" smtClean="0">
                <a:latin typeface="Comic Sans MS" panose="030F0702030302020204" pitchFamily="66" charset="0"/>
              </a:rPr>
            </a:br>
            <a:r>
              <a:rPr lang="en-US" sz="2400" cap="none" dirty="0" smtClean="0">
                <a:latin typeface="Comic Sans MS" panose="030F0702030302020204" pitchFamily="66" charset="0"/>
              </a:rPr>
              <a:t>(you need graphing calculators for the group)</a:t>
            </a: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cap="none" dirty="0" smtClean="0">
                <a:latin typeface="Comic Sans MS" panose="030F0702030302020204" pitchFamily="66" charset="0"/>
              </a:rPr>
              <a:t>Find the percent change</a:t>
            </a:r>
            <a:endParaRPr lang="en-US" sz="2800" cap="none" dirty="0">
              <a:latin typeface="Comic Sans MS" panose="030F0702030302020204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643542"/>
              </p:ext>
            </p:extLst>
          </p:nvPr>
        </p:nvGraphicFramePr>
        <p:xfrm>
          <a:off x="1387764" y="3275830"/>
          <a:ext cx="8128001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2472"/>
                <a:gridCol w="779814"/>
                <a:gridCol w="1161143"/>
                <a:gridCol w="1161143"/>
                <a:gridCol w="1161143"/>
                <a:gridCol w="1161143"/>
                <a:gridCol w="1161143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trial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0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1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2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3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5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#M&amp;M’s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102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58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24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16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9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4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mic Sans MS" panose="030F0702030302020204" pitchFamily="66" charset="0"/>
                        </a:rPr>
                        <a:t>% Change</a:t>
                      </a:r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47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Unit Overview</a:t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cap="none" dirty="0" smtClean="0">
                <a:latin typeface="Comic Sans MS" panose="030F0702030302020204" pitchFamily="66" charset="0"/>
              </a:rPr>
              <a:t>This year, we have studied linear and quadratic functions.</a:t>
            </a:r>
            <a:r>
              <a:rPr lang="en-US" sz="2800" cap="none" dirty="0">
                <a:latin typeface="Comic Sans MS" panose="030F0702030302020204" pitchFamily="66" charset="0"/>
              </a:rPr>
              <a:t> Previously, you learned about </a:t>
            </a:r>
            <a:r>
              <a:rPr lang="en-US" sz="2800" cap="none" dirty="0" smtClean="0">
                <a:latin typeface="Comic Sans MS" panose="030F0702030302020204" pitchFamily="66" charset="0"/>
              </a:rPr>
              <a:t>exponential functions.</a:t>
            </a: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Today, we will review exponential functions.</a:t>
            </a:r>
          </a:p>
          <a:p>
            <a:r>
              <a:rPr lang="en-US" sz="2800" cap="none" dirty="0" smtClean="0">
                <a:latin typeface="Comic Sans MS" panose="030F0702030302020204" pitchFamily="66" charset="0"/>
              </a:rPr>
              <a:t>PURPOSE: Choose a mathematical model and predict how the body processes caffeine.</a:t>
            </a:r>
            <a:endParaRPr lang="en-US" sz="2800" cap="none" dirty="0">
              <a:latin typeface="Comic Sans MS" panose="030F0702030302020204" pitchFamily="66" charset="0"/>
            </a:endParaRPr>
          </a:p>
          <a:p>
            <a:endParaRPr lang="en-US" sz="28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69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Learning </a:t>
            </a:r>
            <a:r>
              <a:rPr lang="en-US" dirty="0" smtClean="0">
                <a:latin typeface="Comic Sans MS" panose="030F0702030302020204" pitchFamily="66" charset="0"/>
              </a:rPr>
              <a:t>Targets / Success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22829" y="1618947"/>
            <a:ext cx="5106026" cy="42623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cap="none" dirty="0" smtClean="0">
                <a:latin typeface="Comic Sans MS" panose="030F0702030302020204" pitchFamily="66" charset="0"/>
              </a:rPr>
              <a:t>LEARNING TARGETS</a:t>
            </a:r>
          </a:p>
          <a:p>
            <a:r>
              <a:rPr lang="en-US" sz="2400" cap="none" dirty="0" smtClean="0">
                <a:latin typeface="Comic Sans MS" panose="030F0702030302020204" pitchFamily="66" charset="0"/>
              </a:rPr>
              <a:t>Model with mathematics (MP4)</a:t>
            </a:r>
          </a:p>
          <a:p>
            <a:r>
              <a:rPr lang="en-US" sz="2400" cap="none" dirty="0" smtClean="0">
                <a:latin typeface="Comic Sans MS" panose="030F0702030302020204" pitchFamily="66" charset="0"/>
              </a:rPr>
              <a:t>Use tools appropriately (MP5) AND Use technology &amp; digital media strategically and capably (ELA E6)</a:t>
            </a:r>
          </a:p>
          <a:p>
            <a:r>
              <a:rPr lang="en-US" sz="2400" cap="none" dirty="0" smtClean="0">
                <a:latin typeface="Comic Sans MS" panose="030F0702030302020204" pitchFamily="66" charset="0"/>
              </a:rPr>
              <a:t>Interpret the parameters of an exponential function in terms of a context. (HSF.LE.B.5)</a:t>
            </a:r>
          </a:p>
          <a:p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172200" y="1618946"/>
            <a:ext cx="5106026" cy="4262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cap="none" dirty="0" smtClean="0">
                <a:latin typeface="Comic Sans MS" panose="030F0702030302020204" pitchFamily="66" charset="0"/>
              </a:rPr>
              <a:t>SUCCESS CRITERIA?</a:t>
            </a:r>
          </a:p>
          <a:p>
            <a:r>
              <a:rPr lang="en-US" sz="2400" cap="none" dirty="0" smtClean="0">
                <a:latin typeface="Comic Sans MS" panose="030F0702030302020204" pitchFamily="66" charset="0"/>
              </a:rPr>
              <a:t>I can use a calculator to model data (MP5 &amp; ELA E6)</a:t>
            </a:r>
          </a:p>
          <a:p>
            <a:r>
              <a:rPr lang="en-US" sz="2400" cap="none" dirty="0">
                <a:latin typeface="Comic Sans MS" panose="030F0702030302020204" pitchFamily="66" charset="0"/>
              </a:rPr>
              <a:t>I can choose an appropriate model for the data (MP4</a:t>
            </a:r>
            <a:r>
              <a:rPr lang="en-US" sz="2400" cap="none" dirty="0" smtClean="0">
                <a:latin typeface="Comic Sans MS" panose="030F0702030302020204" pitchFamily="66" charset="0"/>
              </a:rPr>
              <a:t>)</a:t>
            </a:r>
          </a:p>
          <a:p>
            <a:r>
              <a:rPr lang="en-US" sz="2400" cap="none" dirty="0" smtClean="0">
                <a:latin typeface="Comic Sans MS" panose="030F0702030302020204" pitchFamily="66" charset="0"/>
              </a:rPr>
              <a:t>I can explain what the modeled equation means in terms of M&amp;M’s. (HSF.LE.B.5)</a:t>
            </a:r>
          </a:p>
          <a:p>
            <a:pPr marL="0" indent="0">
              <a:buNone/>
            </a:pPr>
            <a:endParaRPr lang="en-US" sz="2400" cap="none" dirty="0">
              <a:latin typeface="Comic Sans MS" panose="030F0702030302020204" pitchFamily="66" charset="0"/>
            </a:endParaRPr>
          </a:p>
          <a:p>
            <a:endParaRPr lang="en-US" sz="24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58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641764"/>
            <a:ext cx="10363826" cy="3424107"/>
          </a:xfrm>
        </p:spPr>
        <p:txBody>
          <a:bodyPr>
            <a:normAutofit/>
          </a:bodyPr>
          <a:lstStyle/>
          <a:p>
            <a:r>
              <a:rPr lang="en-US" sz="2800" cap="none" dirty="0" smtClean="0">
                <a:latin typeface="Comic Sans MS" panose="030F0702030302020204" pitchFamily="66" charset="0"/>
              </a:rPr>
              <a:t>Work in pairs to complete the first page of the activity. 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Shake the cup and dump out the M&amp;M’s.  </a:t>
            </a:r>
            <a:endParaRPr lang="en-US" sz="2600" cap="none" dirty="0">
              <a:latin typeface="Comic Sans MS" panose="030F0702030302020204" pitchFamily="66" charset="0"/>
            </a:endParaRP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Remove the M&amp;M’s with the “M” showing.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Write down the number of M&amp;M’s left.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STOP: When you have fewer than 4 M&amp;M’s left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Graph your data and calculate the percent change</a:t>
            </a:r>
            <a:endParaRPr lang="en-US" sz="2600" cap="none" dirty="0">
              <a:latin typeface="Comic Sans MS" panose="030F0702030302020204" pitchFamily="66" charset="0"/>
            </a:endParaRPr>
          </a:p>
          <a:p>
            <a:pPr lvl="1"/>
            <a:endParaRPr lang="en-US" sz="2400" cap="none" dirty="0" smtClean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3775" y="618517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M&amp;M Activity Page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47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2044001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2986470"/>
            <a:ext cx="10363826" cy="3424107"/>
          </a:xfrm>
        </p:spPr>
        <p:txBody>
          <a:bodyPr>
            <a:normAutofit/>
          </a:bodyPr>
          <a:lstStyle/>
          <a:p>
            <a:r>
              <a:rPr lang="en-US" sz="3200" cap="none" dirty="0" smtClean="0">
                <a:latin typeface="Comic Sans MS" panose="030F0702030302020204" pitchFamily="66" charset="0"/>
              </a:rPr>
              <a:t>How do you decide which model has the best fit? </a:t>
            </a:r>
          </a:p>
          <a:p>
            <a:pPr lvl="1"/>
            <a:r>
              <a:rPr lang="en-US" sz="2400" cap="none" dirty="0" smtClean="0">
                <a:latin typeface="Comic Sans MS" panose="030F0702030302020204" pitchFamily="66" charset="0"/>
              </a:rPr>
              <a:t>R</a:t>
            </a:r>
            <a:r>
              <a:rPr lang="en-US" sz="2800" cap="none" baseline="30000" dirty="0" smtClean="0">
                <a:latin typeface="Comic Sans MS" panose="030F0702030302020204" pitchFamily="66" charset="0"/>
              </a:rPr>
              <a:t>2 </a:t>
            </a:r>
            <a:r>
              <a:rPr lang="en-US" sz="2800" cap="none" dirty="0" smtClean="0">
                <a:latin typeface="Comic Sans MS" panose="030F0702030302020204" pitchFamily="66" charset="0"/>
              </a:rPr>
              <a:t> value</a:t>
            </a:r>
          </a:p>
          <a:p>
            <a:pPr lvl="1"/>
            <a:r>
              <a:rPr lang="en-US" sz="2800" cap="none" dirty="0" smtClean="0">
                <a:latin typeface="Comic Sans MS" panose="030F0702030302020204" pitchFamily="66" charset="0"/>
              </a:rPr>
              <a:t>Graph both fitted lines</a:t>
            </a:r>
            <a:endParaRPr lang="en-US" sz="2400" cap="none" dirty="0" smtClean="0">
              <a:latin typeface="Comic Sans MS" panose="030F0702030302020204" pitchFamily="66" charset="0"/>
            </a:endParaRPr>
          </a:p>
          <a:p>
            <a:pPr marL="457200" lvl="1" indent="0">
              <a:buNone/>
            </a:pPr>
            <a:endParaRPr lang="en-US" sz="2400" cap="none" dirty="0" smtClean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3774" y="618517"/>
            <a:ext cx="10364451" cy="18706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900" dirty="0" smtClean="0">
                <a:latin typeface="Comic Sans MS" panose="030F0702030302020204" pitchFamily="66" charset="0"/>
              </a:rPr>
              <a:t>M&amp;M Activity Page 2</a:t>
            </a:r>
          </a:p>
          <a:p>
            <a:endParaRPr lang="en-US" sz="3300" dirty="0" smtClean="0">
              <a:latin typeface="Comic Sans MS" panose="030F0702030302020204" pitchFamily="66" charset="0"/>
            </a:endParaRP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PURPOSE:  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Use a graphing calculator to model your data. 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Decide which model is best </a:t>
            </a:r>
            <a:endParaRPr lang="en-US" sz="2600" cap="none" dirty="0"/>
          </a:p>
        </p:txBody>
      </p:sp>
    </p:spTree>
    <p:extLst>
      <p:ext uri="{BB962C8B-B14F-4D97-AF65-F5344CB8AC3E}">
        <p14:creationId xmlns:p14="http://schemas.microsoft.com/office/powerpoint/2010/main" val="424489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2986470"/>
            <a:ext cx="10363826" cy="3424107"/>
          </a:xfrm>
        </p:spPr>
        <p:txBody>
          <a:bodyPr>
            <a:normAutofit/>
          </a:bodyPr>
          <a:lstStyle/>
          <a:p>
            <a:pPr marL="457200" lvl="1" indent="0" algn="ctr">
              <a:buNone/>
            </a:pPr>
            <a:r>
              <a:rPr lang="en-US" sz="3200" cap="none" dirty="0" smtClean="0">
                <a:latin typeface="Comic Sans MS" panose="030F0702030302020204" pitchFamily="66" charset="0"/>
              </a:rPr>
              <a:t>y = a*</a:t>
            </a:r>
            <a:r>
              <a:rPr lang="en-US" sz="3200" cap="none" dirty="0" err="1" smtClean="0">
                <a:latin typeface="Comic Sans MS" panose="030F0702030302020204" pitchFamily="66" charset="0"/>
              </a:rPr>
              <a:t>b</a:t>
            </a:r>
            <a:r>
              <a:rPr lang="en-US" sz="3200" cap="none" baseline="56000" dirty="0" err="1" smtClean="0">
                <a:latin typeface="Comic Sans MS" panose="030F0702030302020204" pitchFamily="66" charset="0"/>
              </a:rPr>
              <a:t>x</a:t>
            </a:r>
            <a:endParaRPr lang="en-US" sz="3200" cap="none" baseline="56000" dirty="0" smtClean="0">
              <a:latin typeface="Comic Sans MS" panose="030F0702030302020204" pitchFamily="66" charset="0"/>
            </a:endParaRPr>
          </a:p>
          <a:p>
            <a:pPr marL="457200" lvl="1" indent="0" algn="ctr">
              <a:buNone/>
            </a:pPr>
            <a:r>
              <a:rPr lang="en-US" sz="3200" cap="none" dirty="0" smtClean="0">
                <a:latin typeface="Comic Sans MS" panose="030F0702030302020204" pitchFamily="66" charset="0"/>
              </a:rPr>
              <a:t>a = number of M&amp;M’s you start with</a:t>
            </a:r>
          </a:p>
          <a:p>
            <a:pPr marL="457200" lvl="1" indent="0" algn="ctr">
              <a:buNone/>
            </a:pPr>
            <a:r>
              <a:rPr lang="en-US" sz="3200" cap="none" dirty="0" smtClean="0">
                <a:latin typeface="Comic Sans MS" panose="030F0702030302020204" pitchFamily="66" charset="0"/>
              </a:rPr>
              <a:t>b = the percent you remove each time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1674" y="783617"/>
            <a:ext cx="10364451" cy="18706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900" dirty="0" smtClean="0">
                <a:latin typeface="Comic Sans MS" panose="030F0702030302020204" pitchFamily="66" charset="0"/>
              </a:rPr>
              <a:t>M&amp;M Activity Page 3</a:t>
            </a:r>
          </a:p>
          <a:p>
            <a:endParaRPr lang="en-US" sz="3300" dirty="0" smtClean="0">
              <a:latin typeface="Comic Sans MS" panose="030F0702030302020204" pitchFamily="66" charset="0"/>
            </a:endParaRP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PURPOSE:  </a:t>
            </a:r>
          </a:p>
          <a:p>
            <a:r>
              <a:rPr lang="en-US" sz="2600" cap="none" dirty="0" smtClean="0">
                <a:latin typeface="Comic Sans MS" panose="030F0702030302020204" pitchFamily="66" charset="0"/>
              </a:rPr>
              <a:t>Explain what the parameters in your model mean</a:t>
            </a:r>
            <a:endParaRPr lang="en-US" sz="2600" cap="none" dirty="0"/>
          </a:p>
        </p:txBody>
      </p:sp>
    </p:spTree>
    <p:extLst>
      <p:ext uri="{BB962C8B-B14F-4D97-AF65-F5344CB8AC3E}">
        <p14:creationId xmlns:p14="http://schemas.microsoft.com/office/powerpoint/2010/main" val="30869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/>
            </a:r>
            <a:br>
              <a:rPr lang="en-US" dirty="0" smtClean="0">
                <a:latin typeface="Comic Sans MS" panose="030F0702030302020204" pitchFamily="66" charset="0"/>
              </a:rPr>
            </a:br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641764"/>
            <a:ext cx="10363826" cy="3424107"/>
          </a:xfrm>
        </p:spPr>
        <p:txBody>
          <a:bodyPr>
            <a:normAutofit/>
          </a:bodyPr>
          <a:lstStyle/>
          <a:p>
            <a:r>
              <a:rPr lang="en-US" sz="2800" cap="none" dirty="0" smtClean="0">
                <a:latin typeface="Comic Sans MS" panose="030F0702030302020204" pitchFamily="66" charset="0"/>
              </a:rPr>
              <a:t>Work in pairs to complete the first page of the activity. 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Shake the cup and dump out the M&amp;M’s.  </a:t>
            </a:r>
            <a:endParaRPr lang="en-US" sz="2600" cap="none" dirty="0">
              <a:latin typeface="Comic Sans MS" panose="030F0702030302020204" pitchFamily="66" charset="0"/>
            </a:endParaRP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Remove the M&amp;M’s with the “M” showing.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Write down the number of M&amp;M’s left.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STOP: When you have fewer than 4 M&amp;M’s left</a:t>
            </a:r>
          </a:p>
          <a:p>
            <a:pPr lvl="1"/>
            <a:r>
              <a:rPr lang="en-US" sz="2600" cap="none" dirty="0" smtClean="0">
                <a:latin typeface="Comic Sans MS" panose="030F0702030302020204" pitchFamily="66" charset="0"/>
              </a:rPr>
              <a:t>Graph your data and calculate the percent change</a:t>
            </a:r>
            <a:endParaRPr lang="en-US" sz="2600" cap="none" dirty="0">
              <a:latin typeface="Comic Sans MS" panose="030F0702030302020204" pitchFamily="66" charset="0"/>
            </a:endParaRPr>
          </a:p>
          <a:p>
            <a:pPr lvl="1"/>
            <a:endParaRPr lang="en-US" sz="2400" cap="none" dirty="0" smtClean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3775" y="618517"/>
            <a:ext cx="10364451" cy="1023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omic Sans MS" panose="030F0702030302020204" pitchFamily="66" charset="0"/>
              </a:rPr>
              <a:t>M&amp;M Activity Page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37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23247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Did you meet the Success criteria?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35000" y="1641765"/>
            <a:ext cx="9271000" cy="2879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cap="none" dirty="0" smtClean="0">
                <a:latin typeface="Comic Sans MS" panose="030F0702030302020204" pitchFamily="66" charset="0"/>
              </a:rPr>
              <a:t>SUCCESS CRITERIA?</a:t>
            </a:r>
          </a:p>
          <a:p>
            <a:r>
              <a:rPr lang="en-US" sz="2400" cap="none" dirty="0" smtClean="0">
                <a:latin typeface="Comic Sans MS" panose="030F0702030302020204" pitchFamily="66" charset="0"/>
              </a:rPr>
              <a:t>I can use a calculator to model data </a:t>
            </a:r>
            <a:r>
              <a:rPr lang="en-US" sz="2400" cap="none" dirty="0">
                <a:latin typeface="Comic Sans MS" panose="030F0702030302020204" pitchFamily="66" charset="0"/>
              </a:rPr>
              <a:t>(MP5 &amp; ELA E6)</a:t>
            </a:r>
          </a:p>
          <a:p>
            <a:r>
              <a:rPr lang="en-US" sz="2400" cap="none" dirty="0" smtClean="0">
                <a:latin typeface="Comic Sans MS" panose="030F0702030302020204" pitchFamily="66" charset="0"/>
              </a:rPr>
              <a:t>I </a:t>
            </a:r>
            <a:r>
              <a:rPr lang="en-US" sz="2400" cap="none" dirty="0">
                <a:latin typeface="Comic Sans MS" panose="030F0702030302020204" pitchFamily="66" charset="0"/>
              </a:rPr>
              <a:t>can choose an appropriate model for the data (MP4</a:t>
            </a:r>
            <a:r>
              <a:rPr lang="en-US" sz="2400" cap="none" dirty="0" smtClean="0">
                <a:latin typeface="Comic Sans MS" panose="030F0702030302020204" pitchFamily="66" charset="0"/>
              </a:rPr>
              <a:t>)</a:t>
            </a:r>
          </a:p>
          <a:p>
            <a:r>
              <a:rPr lang="en-US" sz="2400" cap="none" dirty="0" smtClean="0">
                <a:latin typeface="Comic Sans MS" panose="030F0702030302020204" pitchFamily="66" charset="0"/>
              </a:rPr>
              <a:t>I can explain what the modeled equation means in terms of M&amp;M’s. (HSF.LE.B.5)</a:t>
            </a:r>
          </a:p>
          <a:p>
            <a:pPr marL="0" indent="0">
              <a:buNone/>
            </a:pPr>
            <a:endParaRPr lang="en-US" sz="2400" cap="none" dirty="0">
              <a:latin typeface="Comic Sans MS" panose="030F0702030302020204" pitchFamily="66" charset="0"/>
            </a:endParaRPr>
          </a:p>
          <a:p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65926" y="5904073"/>
            <a:ext cx="9271000" cy="1268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cap="none" dirty="0">
              <a:latin typeface="Comic Sans MS" panose="030F0702030302020204" pitchFamily="66" charset="0"/>
            </a:endParaRPr>
          </a:p>
          <a:p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60500" y="4293210"/>
            <a:ext cx="9271000" cy="627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cap="none" dirty="0" smtClean="0">
                <a:latin typeface="Comic Sans MS" panose="030F0702030302020204" pitchFamily="66" charset="0"/>
              </a:rPr>
              <a:t>What is a scenario this equation could be used to model?</a:t>
            </a:r>
          </a:p>
          <a:p>
            <a:pPr marL="0" indent="0">
              <a:buNone/>
            </a:pPr>
            <a:endParaRPr lang="en-US" sz="2400" cap="none" dirty="0">
              <a:latin typeface="Comic Sans MS" panose="030F0702030302020204" pitchFamily="66" charset="0"/>
            </a:endParaRPr>
          </a:p>
          <a:p>
            <a:endParaRPr lang="en-US" sz="2400" cap="none" dirty="0"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14103" y="4920249"/>
            <a:ext cx="33505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sz="3200" cap="none" dirty="0" smtClean="0">
                <a:latin typeface="Comic Sans MS" panose="030F0702030302020204" pitchFamily="66" charset="0"/>
              </a:rPr>
              <a:t>y = 200*(0.3)</a:t>
            </a:r>
            <a:r>
              <a:rPr lang="en-US" sz="3200" cap="none" baseline="56000" dirty="0" smtClean="0">
                <a:latin typeface="Comic Sans MS" panose="030F0702030302020204" pitchFamily="66" charset="0"/>
              </a:rPr>
              <a:t>x</a:t>
            </a:r>
            <a:endParaRPr lang="en-US" sz="3200" cap="none" baseline="56000" dirty="0" smtClean="0">
              <a:latin typeface="Comic Sans MS" panose="030F0702030302020204" pitchFamily="66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14600" y="5505024"/>
            <a:ext cx="9271000" cy="627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cap="none" dirty="0" smtClean="0">
                <a:latin typeface="Comic Sans MS" panose="030F0702030302020204" pitchFamily="66" charset="0"/>
              </a:rPr>
              <a:t>I started with 200 M&amp;M’s and I removed 3/10 each trial</a:t>
            </a:r>
          </a:p>
          <a:p>
            <a:pPr marL="0" indent="0">
              <a:buNone/>
            </a:pPr>
            <a:endParaRPr lang="en-US" sz="2400" cap="none" dirty="0">
              <a:latin typeface="Comic Sans MS" panose="030F0702030302020204" pitchFamily="66" charset="0"/>
            </a:endParaRPr>
          </a:p>
          <a:p>
            <a:endParaRPr lang="en-US" sz="2400" cap="non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5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8" grpId="0"/>
    </p:bld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Droplet-MSD</Template>
  <TotalTime>46</TotalTime>
  <Words>436</Words>
  <Application>Microsoft Office PowerPoint</Application>
  <PresentationFormat>Widescreen</PresentationFormat>
  <Paragraphs>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Comic Sans MS</vt:lpstr>
      <vt:lpstr>Tw Cen MT</vt:lpstr>
      <vt:lpstr>Droplet</vt:lpstr>
      <vt:lpstr>Exponential Decay and Growth Review</vt:lpstr>
      <vt:lpstr>Do now (you need graphing calculators for the group)</vt:lpstr>
      <vt:lpstr>Unit Overview </vt:lpstr>
      <vt:lpstr>Learning Targets / Success criteria</vt:lpstr>
      <vt:lpstr> </vt:lpstr>
      <vt:lpstr> </vt:lpstr>
      <vt:lpstr>PowerPoint Presentation</vt:lpstr>
      <vt:lpstr> </vt:lpstr>
      <vt:lpstr>Did you meet the Success criteria?</vt:lpstr>
    </vt:vector>
  </TitlesOfParts>
  <Company>Mukilteo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Exponential Decay and Growth Review</dc:title>
  <dc:creator>Ordway Sondra E.</dc:creator>
  <cp:lastModifiedBy>Ordway Sondra E.</cp:lastModifiedBy>
  <cp:revision>5</cp:revision>
  <dcterms:created xsi:type="dcterms:W3CDTF">2016-05-30T15:27:05Z</dcterms:created>
  <dcterms:modified xsi:type="dcterms:W3CDTF">2016-05-30T16:13:22Z</dcterms:modified>
</cp:coreProperties>
</file>